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7560000" cx="10692000"/>
  <p:notesSz cx="7560000" cy="10692000"/>
  <p:embeddedFontLst>
    <p:embeddedFont>
      <p:font typeface="IBM Plex Sans"/>
      <p:regular r:id="rId11"/>
      <p:bold r:id="rId12"/>
      <p:italic r:id="rId13"/>
      <p:boldItalic r:id="rId14"/>
    </p:embeddedFont>
    <p:embeddedFont>
      <p:font typeface="IBM Plex Sans Ligh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A4A3A4"/>
          </p15:clr>
        </p15:guide>
        <p15:guide id="2" pos="6447">
          <p15:clr>
            <a:srgbClr val="A4A3A4"/>
          </p15:clr>
        </p15:guide>
        <p15:guide id="3" orient="horz" pos="212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pos="3368">
          <p15:clr>
            <a:srgbClr val="A4A3A4"/>
          </p15:clr>
        </p15:guide>
        <p15:guide id="6" orient="horz" pos="1872">
          <p15:clr>
            <a:srgbClr val="A4A3A4"/>
          </p15:clr>
        </p15:guide>
        <p15:guide id="7" pos="2234">
          <p15:clr>
            <a:srgbClr val="A4A3A4"/>
          </p15:clr>
        </p15:guide>
        <p15:guide id="8" pos="4553">
          <p15:clr>
            <a:srgbClr val="A4A3A4"/>
          </p15:clr>
        </p15:guide>
        <p15:guide id="9" pos="4298">
          <p15:clr>
            <a:srgbClr val="A4A3A4"/>
          </p15:clr>
        </p15:guide>
        <p15:guide id="10" pos="2376">
          <p15:clr>
            <a:srgbClr val="A4A3A4"/>
          </p15:clr>
        </p15:guide>
        <p15:guide id="11" pos="29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C7730D1-65B2-4371-AB0F-73795FE82DEB}">
  <a:tblStyle styleId="{9C7730D1-65B2-4371-AB0F-73795FE82D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6447"/>
        <p:guide pos="212" orient="horz"/>
        <p:guide pos="4570" orient="horz"/>
        <p:guide pos="3368"/>
        <p:guide pos="1872" orient="horz"/>
        <p:guide pos="2234"/>
        <p:guide pos="4553"/>
        <p:guide pos="4298"/>
        <p:guide pos="2376"/>
        <p:guide pos="29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BMPlexSans-regular.fntdata"/><Relationship Id="rId10" Type="http://schemas.openxmlformats.org/officeDocument/2006/relationships/slide" Target="slides/slide4.xml"/><Relationship Id="rId13" Type="http://schemas.openxmlformats.org/officeDocument/2006/relationships/font" Target="fonts/IBMPlexSans-italic.fntdata"/><Relationship Id="rId12" Type="http://schemas.openxmlformats.org/officeDocument/2006/relationships/font" Target="fonts/IBMPlex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IBMPlexSansLight-regular.fntdata"/><Relationship Id="rId14" Type="http://schemas.openxmlformats.org/officeDocument/2006/relationships/font" Target="fonts/IBMPlexSans-boldItalic.fntdata"/><Relationship Id="rId17" Type="http://schemas.openxmlformats.org/officeDocument/2006/relationships/font" Target="fonts/IBMPlexSansLight-italic.fntdata"/><Relationship Id="rId16" Type="http://schemas.openxmlformats.org/officeDocument/2006/relationships/font" Target="fonts/IBMPlexSans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IBMPlexSans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5bece476_0_1258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5bece476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45bece476_0_1276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45bece476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5bece476_0_1384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5bece476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bece476_0_1397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bece476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478" y="1094388"/>
            <a:ext cx="9963000" cy="30168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468" y="4165643"/>
            <a:ext cx="9963000" cy="1164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468" y="1693927"/>
            <a:ext cx="4677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50483" y="1693927"/>
            <a:ext cx="4677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6000" y="-184"/>
            <a:ext cx="5346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5715" y="1064257"/>
            <a:ext cx="4486500" cy="54312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3414300" cy="75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649550" y="1071324"/>
            <a:ext cx="3076800" cy="54312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Session Flow</a:t>
            </a:r>
            <a:endParaRPr b="1"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Sharing the Objective | 2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share the objective of the session/exercise.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Walkthrough - Example | 10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walk through 1-2 examples of the tool in use.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Walkthrough - ‘How To?’ | 10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walk through the ‘How to?’ of the tool as per instructions on the toolsheet. 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Clarifications | 8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clarify doubts from participants.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Exercise | 60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Participants to use tool with guidance from the facilitation team. Since there are multiple tools to consider, a recommended flow could be -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 Individual Learnings 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-5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 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- 20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Continue Affinity Map or do ERAF/Tree Diagram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- 20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Discuss Insights 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- 15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84938" y="571933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</a:t>
            </a:r>
            <a:endParaRPr sz="18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46650" y="1962299"/>
            <a:ext cx="3000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Tools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Mapping, ERAF Diagram,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Tree Diagram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Material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Chart Paper, Post-Its, Pens/Sketch Pens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 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90 Minutes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7228300" y="1071328"/>
            <a:ext cx="3076800" cy="58257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Points to Consider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numbering provided in the How To? is a recommended path. Startups may still choose to fill the template as per their convenience.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may not be possible for a team to use all the tools (and they may not be necessary either). The team should choose what they feel is apt to process information collected.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observations, quotations, learnings etc. that are top of mind/most memorable should be put out first by individuals on the team.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is easy for people to jump to insights and be defensive about them - it is recommended that teams try and come to a consensus on insights together.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Research data (observations, quotations etc.) could be written on Post-Its to ease mapping. It can begin by each person writing their own findings (say top 10).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Photographs, films, sketches, objects can and should  be used to support observations &amp; user research.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469087" y="867076"/>
            <a:ext cx="2848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BOOTCAMP ONE | DAY THREE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HCD EXERCISE | DEFINE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ORGANISE &amp; GENERATE INSIGHTS</a:t>
            </a:r>
            <a:endParaRPr/>
          </a:p>
        </p:txBody>
      </p:sp>
      <p:grpSp>
        <p:nvGrpSpPr>
          <p:cNvPr id="60" name="Google Shape;60;p13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sp>
          <p:nvSpPr>
            <p:cNvPr id="61" name="Google Shape;61;p13"/>
            <p:cNvSpPr/>
            <p:nvPr/>
          </p:nvSpPr>
          <p:spPr>
            <a:xfrm>
              <a:off x="0" y="7094850"/>
              <a:ext cx="10692000" cy="46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514889" y="7198197"/>
              <a:ext cx="42165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2475" lIns="92475" spcFirstLastPara="1" rIns="92475" wrap="square" tIns="92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latin typeface="IBM Plex Sans"/>
                  <a:ea typeface="IBM Plex Sans"/>
                  <a:cs typeface="IBM Plex Sans"/>
                  <a:sym typeface="IBM Plex Sans"/>
                </a:rPr>
                <a:t>FINANCIAL INNOVATION LAB</a:t>
              </a:r>
              <a:r>
                <a:rPr b="1" lang="en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| BOOTCAMP ONE </a:t>
              </a:r>
              <a:endParaRPr b="1" sz="6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63" name="Google Shape;63;p13"/>
            <p:cNvGrpSpPr/>
            <p:nvPr/>
          </p:nvGrpSpPr>
          <p:grpSpPr>
            <a:xfrm>
              <a:off x="7712143" y="7094781"/>
              <a:ext cx="2412328" cy="430321"/>
              <a:chOff x="5831433" y="6857683"/>
              <a:chExt cx="4631966" cy="815774"/>
            </a:xfrm>
          </p:grpSpPr>
          <p:pic>
            <p:nvPicPr>
              <p:cNvPr id="64" name="Google Shape;64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825" y="6857683"/>
                <a:ext cx="949574" cy="815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31433" y="7117645"/>
                <a:ext cx="1933325" cy="446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13"/>
              <p:cNvPicPr preferRelativeResize="0"/>
              <p:nvPr/>
            </p:nvPicPr>
            <p:blipFill rotWithShape="1">
              <a:blip r:embed="rId5">
                <a:alphaModFix/>
              </a:blip>
              <a:srcRect b="23935" l="18913" r="10250" t="28704"/>
              <a:stretch/>
            </p:blipFill>
            <p:spPr>
              <a:xfrm>
                <a:off x="8144179" y="7097827"/>
                <a:ext cx="990224" cy="3939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7" name="Google Shape;67;p13"/>
          <p:cNvSpPr/>
          <p:nvPr/>
        </p:nvSpPr>
        <p:spPr>
          <a:xfrm>
            <a:off x="0" y="-300"/>
            <a:ext cx="137100" cy="7560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 rot="10800000">
            <a:off x="4000575" y="5521850"/>
            <a:ext cx="5526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4000725" y="5864750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4"/>
          <p:cNvCxnSpPr/>
          <p:nvPr/>
        </p:nvCxnSpPr>
        <p:spPr>
          <a:xfrm>
            <a:off x="4000725" y="6321950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 txBox="1"/>
          <p:nvPr/>
        </p:nvSpPr>
        <p:spPr>
          <a:xfrm>
            <a:off x="4642009" y="448572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Entities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642009" y="4900063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Attributes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642009" y="5314400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Relationships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642009" y="5728738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Financial Flows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642009" y="614307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Material Flows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4178625" y="4525700"/>
            <a:ext cx="291900" cy="273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4"/>
          <p:cNvGrpSpPr/>
          <p:nvPr/>
        </p:nvGrpSpPr>
        <p:grpSpPr>
          <a:xfrm>
            <a:off x="729470" y="1562595"/>
            <a:ext cx="2515008" cy="2948044"/>
            <a:chOff x="729450" y="1562700"/>
            <a:chExt cx="2937750" cy="3930725"/>
          </a:xfrm>
        </p:grpSpPr>
        <p:sp>
          <p:nvSpPr>
            <p:cNvPr id="83" name="Google Shape;83;p14"/>
            <p:cNvSpPr/>
            <p:nvPr/>
          </p:nvSpPr>
          <p:spPr>
            <a:xfrm>
              <a:off x="857474" y="4573625"/>
              <a:ext cx="1333800" cy="919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 rot="5273362">
              <a:off x="2162464" y="3893656"/>
              <a:ext cx="1580272" cy="1371937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43175" y="15627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3146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8861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4576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0291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2956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8671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4386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891500" y="24522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29450" y="3034650"/>
              <a:ext cx="1690200" cy="11961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089825" y="32874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661325" y="32952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70775" y="3724488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642275" y="3732238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443950" y="45853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015450" y="45931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728125" y="4223825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034250" y="48793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605750" y="48871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4"/>
          <p:cNvSpPr/>
          <p:nvPr/>
        </p:nvSpPr>
        <p:spPr>
          <a:xfrm>
            <a:off x="755727" y="6190767"/>
            <a:ext cx="385500" cy="221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300949" y="5667852"/>
            <a:ext cx="225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Observations, Data, Quotes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300950" y="6125052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Affinities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7" name="Google Shape;107;p14"/>
          <p:cNvCxnSpPr>
            <a:stCxn id="108" idx="1"/>
            <a:endCxn id="109" idx="3"/>
          </p:cNvCxnSpPr>
          <p:nvPr/>
        </p:nvCxnSpPr>
        <p:spPr>
          <a:xfrm>
            <a:off x="8678236" y="4073429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>
            <a:stCxn id="111" idx="1"/>
            <a:endCxn id="112" idx="3"/>
          </p:cNvCxnSpPr>
          <p:nvPr/>
        </p:nvCxnSpPr>
        <p:spPr>
          <a:xfrm flipH="1" rot="10800000">
            <a:off x="8666409" y="1559161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4"/>
          <p:cNvCxnSpPr>
            <a:stCxn id="114" idx="1"/>
            <a:endCxn id="115" idx="3"/>
          </p:cNvCxnSpPr>
          <p:nvPr/>
        </p:nvCxnSpPr>
        <p:spPr>
          <a:xfrm flipH="1" rot="10800000">
            <a:off x="8666409" y="2159395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4"/>
          <p:cNvCxnSpPr>
            <a:stCxn id="117" idx="1"/>
            <a:endCxn id="118" idx="3"/>
          </p:cNvCxnSpPr>
          <p:nvPr/>
        </p:nvCxnSpPr>
        <p:spPr>
          <a:xfrm flipH="1" rot="10800000">
            <a:off x="7680958" y="3401701"/>
            <a:ext cx="1342200" cy="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4"/>
          <p:cNvCxnSpPr>
            <a:stCxn id="120" idx="1"/>
            <a:endCxn id="121" idx="3"/>
          </p:cNvCxnSpPr>
          <p:nvPr/>
        </p:nvCxnSpPr>
        <p:spPr>
          <a:xfrm>
            <a:off x="8206330" y="2558980"/>
            <a:ext cx="12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4"/>
          <p:cNvSpPr/>
          <p:nvPr/>
        </p:nvSpPr>
        <p:spPr>
          <a:xfrm>
            <a:off x="7669134" y="2120093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8206330" y="1774078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8206330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666409" y="1455211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8666409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8666409" y="2055445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9126489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9136378" y="145218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9136378" y="2052415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 flipH="1" rot="10800000">
            <a:off x="7680958" y="3291780"/>
            <a:ext cx="1818273" cy="891656"/>
            <a:chOff x="10689250" y="2481500"/>
            <a:chExt cx="2183325" cy="1140225"/>
          </a:xfrm>
        </p:grpSpPr>
        <p:sp>
          <p:nvSpPr>
            <p:cNvPr id="117" name="Google Shape;117;p14"/>
            <p:cNvSpPr/>
            <p:nvPr/>
          </p:nvSpPr>
          <p:spPr>
            <a:xfrm>
              <a:off x="10689250" y="3335538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1334300" y="28931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1886750" y="24853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1315250" y="334812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2451075" y="24815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1879575" y="33442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8" name="Google Shape;128;p14"/>
          <p:cNvCxnSpPr>
            <a:stCxn id="129" idx="3"/>
            <a:endCxn id="122" idx="1"/>
          </p:cNvCxnSpPr>
          <p:nvPr/>
        </p:nvCxnSpPr>
        <p:spPr>
          <a:xfrm flipH="1" rot="10800000">
            <a:off x="7502334" y="2227043"/>
            <a:ext cx="166800" cy="63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4"/>
          <p:cNvCxnSpPr>
            <a:stCxn id="129" idx="3"/>
            <a:endCxn id="117" idx="1"/>
          </p:cNvCxnSpPr>
          <p:nvPr/>
        </p:nvCxnSpPr>
        <p:spPr>
          <a:xfrm>
            <a:off x="7502458" y="2864401"/>
            <a:ext cx="17850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4"/>
          <p:cNvCxnSpPr>
            <a:stCxn id="122" idx="3"/>
            <a:endCxn id="123" idx="1"/>
          </p:cNvCxnSpPr>
          <p:nvPr/>
        </p:nvCxnSpPr>
        <p:spPr>
          <a:xfrm flipH="1" rot="10800000">
            <a:off x="8020134" y="1881143"/>
            <a:ext cx="18630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4"/>
          <p:cNvCxnSpPr>
            <a:endCxn id="120" idx="1"/>
          </p:cNvCxnSpPr>
          <p:nvPr/>
        </p:nvCxnSpPr>
        <p:spPr>
          <a:xfrm>
            <a:off x="8020030" y="2226880"/>
            <a:ext cx="186300" cy="33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4"/>
          <p:cNvCxnSpPr>
            <a:stCxn id="123" idx="3"/>
            <a:endCxn id="111" idx="1"/>
          </p:cNvCxnSpPr>
          <p:nvPr/>
        </p:nvCxnSpPr>
        <p:spPr>
          <a:xfrm flipH="1" rot="10800000">
            <a:off x="8557330" y="1562128"/>
            <a:ext cx="1092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4"/>
          <p:cNvCxnSpPr>
            <a:endCxn id="114" idx="1"/>
          </p:cNvCxnSpPr>
          <p:nvPr/>
        </p:nvCxnSpPr>
        <p:spPr>
          <a:xfrm>
            <a:off x="8557209" y="1880995"/>
            <a:ext cx="109200" cy="28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4"/>
          <p:cNvCxnSpPr>
            <a:stCxn id="117" idx="3"/>
            <a:endCxn id="126" idx="1"/>
          </p:cNvCxnSpPr>
          <p:nvPr/>
        </p:nvCxnSpPr>
        <p:spPr>
          <a:xfrm>
            <a:off x="8031984" y="3408601"/>
            <a:ext cx="18630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4"/>
          <p:cNvCxnSpPr>
            <a:stCxn id="126" idx="3"/>
            <a:endCxn id="108" idx="1"/>
          </p:cNvCxnSpPr>
          <p:nvPr/>
        </p:nvCxnSpPr>
        <p:spPr>
          <a:xfrm>
            <a:off x="8569181" y="3754588"/>
            <a:ext cx="1092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4"/>
          <p:cNvSpPr/>
          <p:nvPr/>
        </p:nvSpPr>
        <p:spPr>
          <a:xfrm>
            <a:off x="7152174" y="2666013"/>
            <a:ext cx="434400" cy="402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589725" y="854225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</a:t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3842338" y="848725"/>
            <a:ext cx="225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ERAF Diagram</a:t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7051725" y="866550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Tree Diagram</a:t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152100" y="5689850"/>
            <a:ext cx="291900" cy="27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7642409" y="566807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Takeaway / Insight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7642409" y="6117967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Learnings, Observations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4076736" y="1517910"/>
            <a:ext cx="566100" cy="5622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5318821" y="1711115"/>
            <a:ext cx="456000" cy="474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5489539" y="3490160"/>
            <a:ext cx="368400" cy="360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>
            <a:off x="5857846" y="2488776"/>
            <a:ext cx="566100" cy="5622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4264952" y="3376662"/>
            <a:ext cx="456000" cy="474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4"/>
          <p:cNvCxnSpPr>
            <a:stCxn id="144" idx="5"/>
            <a:endCxn id="147" idx="1"/>
          </p:cNvCxnSpPr>
          <p:nvPr/>
        </p:nvCxnSpPr>
        <p:spPr>
          <a:xfrm>
            <a:off x="4559932" y="1997777"/>
            <a:ext cx="1380900" cy="5733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4"/>
          <p:cNvCxnSpPr>
            <a:stCxn id="145" idx="3"/>
            <a:endCxn id="148" idx="6"/>
          </p:cNvCxnSpPr>
          <p:nvPr/>
        </p:nvCxnSpPr>
        <p:spPr>
          <a:xfrm flipH="1">
            <a:off x="4721100" y="2115699"/>
            <a:ext cx="664500" cy="14979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4"/>
          <p:cNvSpPr/>
          <p:nvPr/>
        </p:nvSpPr>
        <p:spPr>
          <a:xfrm>
            <a:off x="4890964" y="2589320"/>
            <a:ext cx="368400" cy="360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4"/>
          <p:cNvCxnSpPr>
            <a:stCxn id="148" idx="0"/>
            <a:endCxn id="144" idx="4"/>
          </p:cNvCxnSpPr>
          <p:nvPr/>
        </p:nvCxnSpPr>
        <p:spPr>
          <a:xfrm rot="10800000">
            <a:off x="4359752" y="2080062"/>
            <a:ext cx="133200" cy="12966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4"/>
          <p:cNvCxnSpPr>
            <a:stCxn id="144" idx="4"/>
            <a:endCxn id="151" idx="1"/>
          </p:cNvCxnSpPr>
          <p:nvPr/>
        </p:nvCxnSpPr>
        <p:spPr>
          <a:xfrm>
            <a:off x="4359786" y="2080110"/>
            <a:ext cx="585000" cy="5622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4"/>
          <p:cNvCxnSpPr>
            <a:stCxn id="146" idx="1"/>
            <a:endCxn id="145" idx="4"/>
          </p:cNvCxnSpPr>
          <p:nvPr/>
        </p:nvCxnSpPr>
        <p:spPr>
          <a:xfrm flipH="1" rot="10800000">
            <a:off x="5543490" y="2185212"/>
            <a:ext cx="3300" cy="13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4"/>
          <p:cNvCxnSpPr>
            <a:stCxn id="146" idx="7"/>
            <a:endCxn id="147" idx="4"/>
          </p:cNvCxnSpPr>
          <p:nvPr/>
        </p:nvCxnSpPr>
        <p:spPr>
          <a:xfrm flipH="1" rot="10800000">
            <a:off x="5803988" y="3051012"/>
            <a:ext cx="336900" cy="4920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4"/>
          <p:cNvCxnSpPr/>
          <p:nvPr/>
        </p:nvCxnSpPr>
        <p:spPr>
          <a:xfrm rot="10800000">
            <a:off x="4226712" y="2202778"/>
            <a:ext cx="1050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4"/>
          <p:cNvCxnSpPr/>
          <p:nvPr/>
        </p:nvCxnSpPr>
        <p:spPr>
          <a:xfrm flipH="1">
            <a:off x="4863742" y="3050942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4"/>
          <p:cNvCxnSpPr/>
          <p:nvPr/>
        </p:nvCxnSpPr>
        <p:spPr>
          <a:xfrm flipH="1" rot="10800000">
            <a:off x="5004613" y="3121474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4"/>
          <p:cNvCxnSpPr/>
          <p:nvPr/>
        </p:nvCxnSpPr>
        <p:spPr>
          <a:xfrm>
            <a:off x="4093470" y="2247168"/>
            <a:ext cx="1050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4"/>
          <p:cNvCxnSpPr/>
          <p:nvPr/>
        </p:nvCxnSpPr>
        <p:spPr>
          <a:xfrm flipH="1" rot="10800000">
            <a:off x="5004285" y="1945417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4"/>
          <p:cNvCxnSpPr/>
          <p:nvPr/>
        </p:nvCxnSpPr>
        <p:spPr>
          <a:xfrm flipH="1">
            <a:off x="5442962" y="2244100"/>
            <a:ext cx="9900" cy="12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4"/>
          <p:cNvSpPr/>
          <p:nvPr/>
        </p:nvSpPr>
        <p:spPr>
          <a:xfrm>
            <a:off x="5081868" y="1476615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5681120" y="1476615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5947454" y="1898153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>
            <a:off x="4131825" y="4970428"/>
            <a:ext cx="385500" cy="22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7105300" y="6191828"/>
            <a:ext cx="385500" cy="2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755725" y="5754203"/>
            <a:ext cx="385500" cy="2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8" name="Google Shape;168;p14"/>
          <p:cNvGraphicFramePr/>
          <p:nvPr/>
        </p:nvGraphicFramePr>
        <p:xfrm>
          <a:off x="513250" y="77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{9C7730D1-65B2-4371-AB0F-73795FE82DEB}</a:tableStyleId>
              </a:tblPr>
              <a:tblGrid>
                <a:gridCol w="3214900"/>
                <a:gridCol w="3214900"/>
                <a:gridCol w="3214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C78D8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Note: </a:t>
                      </a: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This is not a template but a representation of the tools.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169" name="Google Shape;169;p14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sp>
          <p:nvSpPr>
            <p:cNvPr id="170" name="Google Shape;170;p14"/>
            <p:cNvSpPr/>
            <p:nvPr/>
          </p:nvSpPr>
          <p:spPr>
            <a:xfrm>
              <a:off x="0" y="7094850"/>
              <a:ext cx="10692000" cy="46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 txBox="1"/>
            <p:nvPr/>
          </p:nvSpPr>
          <p:spPr>
            <a:xfrm>
              <a:off x="514889" y="7198197"/>
              <a:ext cx="42165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2475" lIns="92475" spcFirstLastPara="1" rIns="92475" wrap="square" tIns="92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latin typeface="IBM Plex Sans"/>
                  <a:ea typeface="IBM Plex Sans"/>
                  <a:cs typeface="IBM Plex Sans"/>
                  <a:sym typeface="IBM Plex Sans"/>
                </a:rPr>
                <a:t>FINANCIAL INNOVATION LAB</a:t>
              </a:r>
              <a:r>
                <a:rPr b="1" lang="en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| BOOTCAMP ONE </a:t>
              </a:r>
              <a:endParaRPr b="1" sz="6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72" name="Google Shape;172;p14"/>
            <p:cNvGrpSpPr/>
            <p:nvPr/>
          </p:nvGrpSpPr>
          <p:grpSpPr>
            <a:xfrm>
              <a:off x="7712143" y="7094781"/>
              <a:ext cx="2412328" cy="430321"/>
              <a:chOff x="5831433" y="6857683"/>
              <a:chExt cx="4631966" cy="815774"/>
            </a:xfrm>
          </p:grpSpPr>
          <p:pic>
            <p:nvPicPr>
              <p:cNvPr id="173" name="Google Shape;173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825" y="6857683"/>
                <a:ext cx="949574" cy="815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31433" y="7117645"/>
                <a:ext cx="1933325" cy="446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14"/>
              <p:cNvPicPr preferRelativeResize="0"/>
              <p:nvPr/>
            </p:nvPicPr>
            <p:blipFill rotWithShape="1">
              <a:blip r:embed="rId5">
                <a:alphaModFix/>
              </a:blip>
              <a:srcRect b="23935" l="18913" r="10250" t="28704"/>
              <a:stretch/>
            </p:blipFill>
            <p:spPr>
              <a:xfrm>
                <a:off x="8144179" y="7097827"/>
                <a:ext cx="990224" cy="3939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81" name="Google Shape;181;p15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sp>
          <p:nvSpPr>
            <p:cNvPr id="182" name="Google Shape;182;p15"/>
            <p:cNvSpPr/>
            <p:nvPr/>
          </p:nvSpPr>
          <p:spPr>
            <a:xfrm>
              <a:off x="0" y="7094850"/>
              <a:ext cx="10692000" cy="46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514889" y="7198197"/>
              <a:ext cx="42165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2475" lIns="92475" spcFirstLastPara="1" rIns="92475" wrap="square" tIns="92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latin typeface="IBM Plex Sans"/>
                  <a:ea typeface="IBM Plex Sans"/>
                  <a:cs typeface="IBM Plex Sans"/>
                  <a:sym typeface="IBM Plex Sans"/>
                </a:rPr>
                <a:t>FINANCIAL INNOVATION LAB</a:t>
              </a:r>
              <a:r>
                <a:rPr b="1" lang="en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| BOOTCAMP ONE </a:t>
              </a:r>
              <a:endParaRPr b="1" sz="6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84" name="Google Shape;184;p15"/>
            <p:cNvGrpSpPr/>
            <p:nvPr/>
          </p:nvGrpSpPr>
          <p:grpSpPr>
            <a:xfrm>
              <a:off x="7712143" y="7094781"/>
              <a:ext cx="2412328" cy="430321"/>
              <a:chOff x="5831433" y="6857683"/>
              <a:chExt cx="4631966" cy="815774"/>
            </a:xfrm>
          </p:grpSpPr>
          <p:pic>
            <p:nvPicPr>
              <p:cNvPr id="185" name="Google Shape;185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825" y="6857683"/>
                <a:ext cx="949574" cy="815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31433" y="7117645"/>
                <a:ext cx="1933325" cy="446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15"/>
              <p:cNvPicPr preferRelativeResize="0"/>
              <p:nvPr/>
            </p:nvPicPr>
            <p:blipFill rotWithShape="1">
              <a:blip r:embed="rId5">
                <a:alphaModFix/>
              </a:blip>
              <a:srcRect b="23935" l="18913" r="10250" t="28704"/>
              <a:stretch/>
            </p:blipFill>
            <p:spPr>
              <a:xfrm>
                <a:off x="8144179" y="7097827"/>
                <a:ext cx="990224" cy="3939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88" name="Google Shape;1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6410" y="910100"/>
            <a:ext cx="7653028" cy="57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94" name="Google Shape;194;p16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7094850"/>
              <a:ext cx="10692000" cy="46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514889" y="7198197"/>
              <a:ext cx="42165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2475" lIns="92475" spcFirstLastPara="1" rIns="92475" wrap="square" tIns="92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latin typeface="IBM Plex Sans"/>
                  <a:ea typeface="IBM Plex Sans"/>
                  <a:cs typeface="IBM Plex Sans"/>
                  <a:sym typeface="IBM Plex Sans"/>
                </a:rPr>
                <a:t>FINANCIAL INNOVATION LAB</a:t>
              </a:r>
              <a:r>
                <a:rPr b="1" lang="en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| BOOTCAMP ONE </a:t>
              </a:r>
              <a:endParaRPr b="1" sz="6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97" name="Google Shape;197;p16"/>
            <p:cNvGrpSpPr/>
            <p:nvPr/>
          </p:nvGrpSpPr>
          <p:grpSpPr>
            <a:xfrm>
              <a:off x="7712143" y="7094781"/>
              <a:ext cx="2412328" cy="430321"/>
              <a:chOff x="5831433" y="6857683"/>
              <a:chExt cx="4631966" cy="815774"/>
            </a:xfrm>
          </p:grpSpPr>
          <p:pic>
            <p:nvPicPr>
              <p:cNvPr id="198" name="Google Shape;198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825" y="6857683"/>
                <a:ext cx="949574" cy="815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31433" y="7117645"/>
                <a:ext cx="1933325" cy="446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16"/>
              <p:cNvPicPr preferRelativeResize="0"/>
              <p:nvPr/>
            </p:nvPicPr>
            <p:blipFill rotWithShape="1">
              <a:blip r:embed="rId5">
                <a:alphaModFix/>
              </a:blip>
              <a:srcRect b="23935" l="18913" r="10250" t="28704"/>
              <a:stretch/>
            </p:blipFill>
            <p:spPr>
              <a:xfrm>
                <a:off x="8144179" y="7097827"/>
                <a:ext cx="990224" cy="3939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1" name="Google Shape;20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5125" y="1037627"/>
            <a:ext cx="8101752" cy="548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